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93" r:id="rId3"/>
    <p:sldId id="302" r:id="rId4"/>
    <p:sldId id="296" r:id="rId5"/>
    <p:sldId id="295" r:id="rId6"/>
    <p:sldId id="297" r:id="rId7"/>
    <p:sldId id="308" r:id="rId8"/>
    <p:sldId id="298" r:id="rId9"/>
    <p:sldId id="299" r:id="rId10"/>
    <p:sldId id="304" r:id="rId11"/>
    <p:sldId id="301" r:id="rId12"/>
    <p:sldId id="306" r:id="rId13"/>
    <p:sldId id="307" r:id="rId14"/>
    <p:sldId id="305" r:id="rId15"/>
    <p:sldId id="300" r:id="rId16"/>
    <p:sldId id="303" r:id="rId17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8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308FC6-BFD5-48DF-964C-86AA9C635863}" type="datetimeFigureOut">
              <a:rPr lang="nb-NO" smtClean="0"/>
              <a:pPr/>
              <a:t>27.10.2011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3053EF-1A5F-43E6-A6F5-2B6272D2D02A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053EF-1A5F-43E6-A6F5-2B6272D2D02A}" type="slidenum">
              <a:rPr lang="nb-NO" smtClean="0"/>
              <a:pPr/>
              <a:t>1</a:t>
            </a:fld>
            <a:endParaRPr lang="nb-NO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053EF-1A5F-43E6-A6F5-2B6272D2D02A}" type="slidenum">
              <a:rPr lang="nb-NO" smtClean="0"/>
              <a:pPr/>
              <a:t>10</a:t>
            </a:fld>
            <a:endParaRPr lang="nb-NO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053EF-1A5F-43E6-A6F5-2B6272D2D02A}" type="slidenum">
              <a:rPr lang="nb-NO" smtClean="0"/>
              <a:pPr/>
              <a:t>11</a:t>
            </a:fld>
            <a:endParaRPr lang="nb-NO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053EF-1A5F-43E6-A6F5-2B6272D2D02A}" type="slidenum">
              <a:rPr lang="nb-NO" smtClean="0"/>
              <a:pPr/>
              <a:t>12</a:t>
            </a:fld>
            <a:endParaRPr lang="nb-NO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053EF-1A5F-43E6-A6F5-2B6272D2D02A}" type="slidenum">
              <a:rPr lang="nb-NO" smtClean="0"/>
              <a:pPr/>
              <a:t>13</a:t>
            </a:fld>
            <a:endParaRPr lang="nb-NO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053EF-1A5F-43E6-A6F5-2B6272D2D02A}" type="slidenum">
              <a:rPr lang="nb-NO" smtClean="0"/>
              <a:pPr/>
              <a:t>14</a:t>
            </a:fld>
            <a:endParaRPr lang="nb-NO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053EF-1A5F-43E6-A6F5-2B6272D2D02A}" type="slidenum">
              <a:rPr lang="nb-NO" smtClean="0"/>
              <a:pPr/>
              <a:t>15</a:t>
            </a:fld>
            <a:endParaRPr lang="nb-NO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053EF-1A5F-43E6-A6F5-2B6272D2D02A}" type="slidenum">
              <a:rPr lang="nb-NO" smtClean="0"/>
              <a:pPr/>
              <a:t>16</a:t>
            </a:fld>
            <a:endParaRPr lang="nb-N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053EF-1A5F-43E6-A6F5-2B6272D2D02A}" type="slidenum">
              <a:rPr lang="nb-NO" smtClean="0"/>
              <a:pPr/>
              <a:t>2</a:t>
            </a:fld>
            <a:endParaRPr lang="nb-N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053EF-1A5F-43E6-A6F5-2B6272D2D02A}" type="slidenum">
              <a:rPr lang="nb-NO" smtClean="0"/>
              <a:pPr/>
              <a:t>3</a:t>
            </a:fld>
            <a:endParaRPr lang="nb-N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053EF-1A5F-43E6-A6F5-2B6272D2D02A}" type="slidenum">
              <a:rPr lang="nb-NO" smtClean="0"/>
              <a:pPr/>
              <a:t>4</a:t>
            </a:fld>
            <a:endParaRPr lang="nb-N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053EF-1A5F-43E6-A6F5-2B6272D2D02A}" type="slidenum">
              <a:rPr lang="nb-NO" smtClean="0"/>
              <a:pPr/>
              <a:t>5</a:t>
            </a:fld>
            <a:endParaRPr lang="nb-N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053EF-1A5F-43E6-A6F5-2B6272D2D02A}" type="slidenum">
              <a:rPr lang="nb-NO" smtClean="0"/>
              <a:pPr/>
              <a:t>6</a:t>
            </a:fld>
            <a:endParaRPr lang="nb-N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053EF-1A5F-43E6-A6F5-2B6272D2D02A}" type="slidenum">
              <a:rPr lang="nb-NO" smtClean="0"/>
              <a:pPr/>
              <a:t>7</a:t>
            </a:fld>
            <a:endParaRPr lang="nb-NO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053EF-1A5F-43E6-A6F5-2B6272D2D02A}" type="slidenum">
              <a:rPr lang="nb-NO" smtClean="0"/>
              <a:pPr/>
              <a:t>8</a:t>
            </a:fld>
            <a:endParaRPr lang="nb-NO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053EF-1A5F-43E6-A6F5-2B6272D2D02A}" type="slidenum">
              <a:rPr lang="nb-NO" smtClean="0"/>
              <a:pPr/>
              <a:t>9</a:t>
            </a:fld>
            <a:endParaRPr lang="nb-N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1DB86-9763-4F2D-9AD8-B42F85341767}" type="datetime1">
              <a:rPr lang="nb-NO" smtClean="0"/>
              <a:pPr/>
              <a:t>27.10.2011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42C0-135F-4FFE-BE75-8D01D2B1B00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78AF9-0F93-4F4C-B982-119299DA8AD7}" type="datetime1">
              <a:rPr lang="nb-NO" smtClean="0"/>
              <a:pPr/>
              <a:t>27.10.2011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42C0-135F-4FFE-BE75-8D01D2B1B00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6E537-6530-4F49-A4A3-619521A2DEC3}" type="datetime1">
              <a:rPr lang="nb-NO" smtClean="0"/>
              <a:pPr/>
              <a:t>27.10.2011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42C0-135F-4FFE-BE75-8D01D2B1B00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1B3A4-9D59-4A63-8E8F-3AFF1B67440C}" type="datetime1">
              <a:rPr lang="nb-NO" smtClean="0"/>
              <a:pPr/>
              <a:t>27.10.2011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42C0-135F-4FFE-BE75-8D01D2B1B00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7FF4-D59B-44B9-AA49-7244F6FE8314}" type="datetime1">
              <a:rPr lang="nb-NO" smtClean="0"/>
              <a:pPr/>
              <a:t>27.10.2011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42C0-135F-4FFE-BE75-8D01D2B1B00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CE3A3-A9FA-4AF6-98B5-C554B560F67C}" type="datetime1">
              <a:rPr lang="nb-NO" smtClean="0"/>
              <a:pPr/>
              <a:t>27.10.2011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42C0-135F-4FFE-BE75-8D01D2B1B00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CDF47-120C-40F6-9D2D-81FEBF1E4806}" type="datetime1">
              <a:rPr lang="nb-NO" smtClean="0"/>
              <a:pPr/>
              <a:t>27.10.2011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42C0-135F-4FFE-BE75-8D01D2B1B00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E744C-D7B0-4589-B7A1-4BA9092DF01B}" type="datetime1">
              <a:rPr lang="nb-NO" smtClean="0"/>
              <a:pPr/>
              <a:t>27.10.2011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42C0-135F-4FFE-BE75-8D01D2B1B00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79B58-7608-4A77-A7ED-627C9D286F9F}" type="datetime1">
              <a:rPr lang="nb-NO" smtClean="0"/>
              <a:pPr/>
              <a:t>27.10.2011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42C0-135F-4FFE-BE75-8D01D2B1B00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854CD-ABD5-47FA-9EF4-BB7A54C0F87A}" type="datetime1">
              <a:rPr lang="nb-NO" smtClean="0"/>
              <a:pPr/>
              <a:t>27.10.2011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42C0-135F-4FFE-BE75-8D01D2B1B00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374F-FE05-461E-BA89-AE743FF292A4}" type="datetime1">
              <a:rPr lang="nb-NO" smtClean="0"/>
              <a:pPr/>
              <a:t>27.10.2011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42C0-135F-4FFE-BE75-8D01D2B1B00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3B1DA-D722-4AEE-8D2A-B17F0BEFD0E7}" type="datetime1">
              <a:rPr lang="nb-NO" smtClean="0"/>
              <a:pPr/>
              <a:t>27.10.2011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142C0-135F-4FFE-BE75-8D01D2B1B00B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psykiskhelsearbeid.no/content/1761/Salutogenese---teori-og-praksis" TargetMode="External"/><Relationship Id="rId3" Type="http://schemas.openxmlformats.org/officeDocument/2006/relationships/hyperlink" Target="http://psykiskhelsearbeid.no/content/248/Recovery" TargetMode="External"/><Relationship Id="rId7" Type="http://schemas.openxmlformats.org/officeDocument/2006/relationships/hyperlink" Target="http://www.mestring.no/teoretisk_forankring/resilienc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r2004.emcdda.europa.eu/no/page130-no.html" TargetMode="External"/><Relationship Id="rId5" Type="http://schemas.openxmlformats.org/officeDocument/2006/relationships/hyperlink" Target="http://www.fritidforalle.no/gjesteblogg/gjesteblogg-22011.aspx" TargetMode="External"/><Relationship Id="rId10" Type="http://schemas.openxmlformats.org/officeDocument/2006/relationships/hyperlink" Target="http://www.universitetsforlaget.no/boker/psykologi/katalog?productId=794216" TargetMode="External"/><Relationship Id="rId4" Type="http://schemas.openxmlformats.org/officeDocument/2006/relationships/hyperlink" Target="http://ndla.no/nb/node/83442" TargetMode="External"/><Relationship Id="rId9" Type="http://schemas.openxmlformats.org/officeDocument/2006/relationships/hyperlink" Target="http://www.psykologtidsskriftet.no/index.php?seks_id=9865&amp;a=2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3568" y="1628800"/>
            <a:ext cx="7772400" cy="2766169"/>
          </a:xfrm>
        </p:spPr>
        <p:txBody>
          <a:bodyPr>
            <a:normAutofit/>
          </a:bodyPr>
          <a:lstStyle/>
          <a:p>
            <a:r>
              <a:rPr lang="nb-NO" b="1" dirty="0" smtClean="0"/>
              <a:t>Tiltak for utsatt ungdom i Stjørdal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835696" y="4437112"/>
            <a:ext cx="5936704" cy="1728192"/>
          </a:xfrm>
        </p:spPr>
        <p:txBody>
          <a:bodyPr>
            <a:normAutofit/>
          </a:bodyPr>
          <a:lstStyle/>
          <a:p>
            <a:r>
              <a:rPr lang="nb-NO" b="1" dirty="0" smtClean="0"/>
              <a:t>ved</a:t>
            </a:r>
          </a:p>
          <a:p>
            <a:r>
              <a:rPr lang="nb-NO" b="1" dirty="0" smtClean="0"/>
              <a:t>Karl Johan Johansen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42C0-135F-4FFE-BE75-8D01D2B1B00B}" type="slidenum">
              <a:rPr lang="nb-NO" smtClean="0"/>
              <a:pPr/>
              <a:t>1</a:t>
            </a:fld>
            <a:endParaRPr lang="nb-NO"/>
          </a:p>
        </p:txBody>
      </p:sp>
      <p:pic>
        <p:nvPicPr>
          <p:cNvPr id="7" name="Picture 4" descr="Interr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2160240" cy="1330325"/>
          </a:xfrm>
          <a:prstGeom prst="rect">
            <a:avLst/>
          </a:prstGeom>
          <a:noFill/>
        </p:spPr>
      </p:pic>
      <p:pic>
        <p:nvPicPr>
          <p:cNvPr id="8" name="Picture 6" descr="EU_flagga_rg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43775" y="0"/>
            <a:ext cx="1800225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Erfaringer med hjelpeapparatet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b-NO" dirty="0" smtClean="0"/>
              <a:t>Flere av de vi intervjuet hadde erfaringer med hjelpe apparatet, men oppga at de hadde problemer med å samhandle med dem som skulle hjelpe dem, nå fram med sine behov. </a:t>
            </a:r>
          </a:p>
          <a:p>
            <a:pPr>
              <a:buNone/>
            </a:pPr>
            <a:r>
              <a:rPr lang="nb-NO" i="1" dirty="0" smtClean="0"/>
              <a:t> </a:t>
            </a:r>
            <a:endParaRPr lang="nb-NO" dirty="0" smtClean="0"/>
          </a:p>
          <a:p>
            <a:pPr>
              <a:buNone/>
            </a:pPr>
            <a:r>
              <a:rPr lang="nb-NO" i="1" dirty="0" smtClean="0"/>
              <a:t>”Har prøvd så mangt. For min fungerte det ikke rett og slett”.</a:t>
            </a:r>
            <a:endParaRPr lang="nb-NO" dirty="0" smtClean="0"/>
          </a:p>
          <a:p>
            <a:pPr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i="1" dirty="0" smtClean="0"/>
              <a:t>”For min del i hvert fall så et det vanskelig å slå igjennom. Etter at de slo i lag.. sosial..trygdekontoret og arbeidskontoret, er det </a:t>
            </a:r>
            <a:r>
              <a:rPr lang="nb-NO" i="1" dirty="0" err="1" smtClean="0"/>
              <a:t>endå</a:t>
            </a:r>
            <a:r>
              <a:rPr lang="nb-NO" i="1" dirty="0" smtClean="0"/>
              <a:t> vanskeligere”</a:t>
            </a:r>
            <a:endParaRPr lang="nb-NO" dirty="0" smtClean="0"/>
          </a:p>
          <a:p>
            <a:pPr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i="1" dirty="0" smtClean="0"/>
              <a:t>”Æ har våre i fengsel. Æ fikk god hjelp når æ var i fengsel, men fikk mindre hjelp når æ kom ut. Æ fikk ikke noen spesiell oppfølging”</a:t>
            </a:r>
            <a:endParaRPr lang="nb-NO" dirty="0" smtClean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42C0-135F-4FFE-BE75-8D01D2B1B00B}" type="slidenum">
              <a:rPr lang="nb-NO" smtClean="0"/>
              <a:pPr/>
              <a:t>10</a:t>
            </a:fld>
            <a:endParaRPr lang="nb-NO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Resultater……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nb-NO" dirty="0" smtClean="0"/>
              <a:t>Situasjonen er avdekket som langt mer alvorlig enn man trodde for kort tid tilbake. Våre kvalitative funn underbygges av andre undersøkelser.</a:t>
            </a:r>
          </a:p>
          <a:p>
            <a:endParaRPr lang="nb-NO" dirty="0" smtClean="0"/>
          </a:p>
          <a:p>
            <a:r>
              <a:rPr lang="nb-NO" dirty="0" smtClean="0"/>
              <a:t>Det foreligger resultater fra flere undersøkelser av ulike instanser som fra:</a:t>
            </a:r>
          </a:p>
          <a:p>
            <a:pPr lvl="1"/>
            <a:r>
              <a:rPr lang="nb-NO" dirty="0" smtClean="0"/>
              <a:t> </a:t>
            </a:r>
            <a:r>
              <a:rPr lang="nb-NO" dirty="0" err="1" smtClean="0"/>
              <a:t>Norstat</a:t>
            </a:r>
            <a:r>
              <a:rPr lang="nb-NO" dirty="0" smtClean="0"/>
              <a:t>  (August 2010)</a:t>
            </a:r>
          </a:p>
          <a:p>
            <a:pPr lvl="1"/>
            <a:r>
              <a:rPr lang="nb-NO" dirty="0" smtClean="0"/>
              <a:t> </a:t>
            </a:r>
            <a:r>
              <a:rPr lang="nb-NO" dirty="0" err="1" smtClean="0"/>
              <a:t>Nord-Trøndelagsforskning</a:t>
            </a:r>
            <a:r>
              <a:rPr lang="nb-NO" dirty="0" smtClean="0"/>
              <a:t> (Nossum2010) </a:t>
            </a:r>
          </a:p>
          <a:p>
            <a:endParaRPr lang="nb-NO" dirty="0" smtClean="0"/>
          </a:p>
          <a:p>
            <a:pPr>
              <a:buNone/>
            </a:pPr>
            <a:endParaRPr lang="nb-NO" dirty="0" smtClean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42C0-135F-4FFE-BE75-8D01D2B1B00B}" type="slidenum">
              <a:rPr lang="nb-NO" smtClean="0"/>
              <a:pPr/>
              <a:t>11</a:t>
            </a:fld>
            <a:endParaRPr lang="nb-NO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Sitater fra intervjuer med ungdom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b-NO" i="1" dirty="0" smtClean="0"/>
              <a:t>”Det er ikke så skjult som </a:t>
            </a:r>
            <a:r>
              <a:rPr lang="nb-NO" i="1" dirty="0" err="1" smtClean="0"/>
              <a:t>før-</a:t>
            </a:r>
            <a:r>
              <a:rPr lang="nb-NO" i="1" dirty="0" smtClean="0"/>
              <a:t> nå kan folk sitte - etter det æ har hørt - åpenlyst på fester å røyke hasj for eksempel”</a:t>
            </a:r>
            <a:endParaRPr lang="nb-NO" dirty="0" smtClean="0"/>
          </a:p>
          <a:p>
            <a:endParaRPr lang="nb-NO" dirty="0" smtClean="0"/>
          </a:p>
          <a:p>
            <a:pPr marL="0" indent="0">
              <a:buNone/>
            </a:pPr>
            <a:r>
              <a:rPr lang="nb-NO" i="1" dirty="0" smtClean="0"/>
              <a:t>”Før var det en spesiell gjeng som brukte det, men nå vet du ikke, det kan være hvem som helst. Det har sklidd ut.”</a:t>
            </a:r>
            <a:endParaRPr lang="nb-NO" dirty="0" smtClean="0"/>
          </a:p>
          <a:p>
            <a:pPr>
              <a:buNone/>
            </a:pPr>
            <a:r>
              <a:rPr lang="nb-NO" i="1" dirty="0" smtClean="0"/>
              <a:t> </a:t>
            </a:r>
            <a:endParaRPr lang="nb-NO" dirty="0" smtClean="0"/>
          </a:p>
          <a:p>
            <a:pPr marL="0" indent="0">
              <a:buNone/>
            </a:pPr>
            <a:r>
              <a:rPr lang="nb-NO" i="1" dirty="0" smtClean="0"/>
              <a:t>”De jeg kjenner til som bruker stoff er fra 18-25. Det er all slags folk. Visse er utstøtte fra systemet, men noen går på skole og arbeid”</a:t>
            </a:r>
            <a:endParaRPr lang="nb-NO" dirty="0" smtClean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42C0-135F-4FFE-BE75-8D01D2B1B00B}" type="slidenum">
              <a:rPr lang="nb-NO" smtClean="0"/>
              <a:pPr/>
              <a:t>12</a:t>
            </a:fld>
            <a:endParaRPr lang="nb-NO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Situasjonen er ikke entydig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  <a:tabLst>
                <a:tab pos="0" algn="l"/>
              </a:tabLst>
            </a:pPr>
            <a:r>
              <a:rPr lang="nb-NO" dirty="0" smtClean="0"/>
              <a:t>Det som har kommet fra har medført politisk  fokus og påvirket prioriteringer.</a:t>
            </a:r>
          </a:p>
          <a:p>
            <a:pPr marL="0" indent="0">
              <a:buNone/>
              <a:tabLst>
                <a:tab pos="0" algn="l"/>
              </a:tabLst>
            </a:pPr>
            <a:r>
              <a:rPr lang="nb-NO" dirty="0" smtClean="0"/>
              <a:t>Man er i gang med utvikling av tiltak på en rekke områder  og det er også positive erfaringer å bygge på. Det kom også uttalelser som:</a:t>
            </a:r>
          </a:p>
          <a:p>
            <a:pPr>
              <a:buNone/>
            </a:pPr>
            <a:r>
              <a:rPr lang="nb-NO" i="1" dirty="0" smtClean="0"/>
              <a:t>”Det var han …. ved oppfølgingstjenesten og NAV som fikk meg inn. Nå har jeg arbeidet i 7 måneder”</a:t>
            </a:r>
            <a:endParaRPr lang="nb-NO" dirty="0" smtClean="0"/>
          </a:p>
          <a:p>
            <a:pPr marL="0" indent="0">
              <a:buNone/>
            </a:pPr>
            <a:r>
              <a:rPr lang="nb-NO" i="1" dirty="0" smtClean="0"/>
              <a:t>”Æ fikk </a:t>
            </a:r>
            <a:r>
              <a:rPr lang="nb-NO" i="1" dirty="0" err="1" smtClean="0"/>
              <a:t>sjans</a:t>
            </a:r>
            <a:r>
              <a:rPr lang="nb-NO" i="1" dirty="0" smtClean="0"/>
              <a:t> på </a:t>
            </a:r>
            <a:r>
              <a:rPr lang="nb-NO" i="1" dirty="0" err="1" smtClean="0"/>
              <a:t>sjans</a:t>
            </a:r>
            <a:r>
              <a:rPr lang="nb-NO" i="1" dirty="0" smtClean="0"/>
              <a:t>. De ga meg aldri opp. Etter hvert kom æ videre”</a:t>
            </a:r>
            <a:endParaRPr lang="nb-NO" dirty="0" smtClean="0"/>
          </a:p>
          <a:p>
            <a:pPr marL="0" indent="0">
              <a:buNone/>
            </a:pPr>
            <a:endParaRPr lang="nb-NO" dirty="0" smtClean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42C0-135F-4FFE-BE75-8D01D2B1B00B}" type="slidenum">
              <a:rPr lang="nb-NO" smtClean="0"/>
              <a:pPr/>
              <a:t>13</a:t>
            </a:fld>
            <a:endParaRPr lang="nb-NO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Noen </a:t>
            </a:r>
            <a:r>
              <a:rPr lang="nb-NO" dirty="0" smtClean="0"/>
              <a:t>øvrige sitater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i="1" dirty="0" smtClean="0"/>
              <a:t>”det at æ fikk kom til </a:t>
            </a:r>
            <a:r>
              <a:rPr lang="nb-NO" i="1" dirty="0" err="1" smtClean="0"/>
              <a:t>Aglo</a:t>
            </a:r>
            <a:r>
              <a:rPr lang="nb-NO" i="1" dirty="0" smtClean="0"/>
              <a:t> var det som berga </a:t>
            </a:r>
            <a:r>
              <a:rPr lang="nb-NO" i="1" dirty="0" err="1" smtClean="0"/>
              <a:t>mæ</a:t>
            </a:r>
            <a:r>
              <a:rPr lang="nb-NO" i="1" dirty="0" smtClean="0"/>
              <a:t>. Her ble æ møtt med forståelse og fikk god kontakt og oppfølging av lærerne…”</a:t>
            </a:r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i="1" dirty="0" smtClean="0"/>
              <a:t>” jeg gikk på </a:t>
            </a:r>
            <a:r>
              <a:rPr lang="nb-NO" i="1" dirty="0" err="1" smtClean="0"/>
              <a:t>Aglo</a:t>
            </a:r>
            <a:r>
              <a:rPr lang="nb-NO" i="1" dirty="0" smtClean="0"/>
              <a:t> jeg..jeg har gått på skolen der i 4 år, dem tok godt vare på </a:t>
            </a:r>
            <a:r>
              <a:rPr lang="nb-NO" i="1" dirty="0" err="1" smtClean="0"/>
              <a:t>meg--Jeg</a:t>
            </a:r>
            <a:r>
              <a:rPr lang="nb-NO" i="1" dirty="0" smtClean="0"/>
              <a:t> kjente alle oppå der..”</a:t>
            </a:r>
            <a:endParaRPr lang="nb-NO" dirty="0" smtClean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42C0-135F-4FFE-BE75-8D01D2B1B00B}" type="slidenum">
              <a:rPr lang="nb-NO" smtClean="0"/>
              <a:pPr/>
              <a:t>14</a:t>
            </a:fld>
            <a:endParaRPr lang="nb-NO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nb-NO" b="1" dirty="0" smtClean="0"/>
              <a:t>Avslutning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 lnSpcReduction="10000"/>
          </a:bodyPr>
          <a:lstStyle/>
          <a:p>
            <a:r>
              <a:rPr lang="nb-NO" dirty="0" smtClean="0"/>
              <a:t>Stjørdal kommune tatt initiativ til iverksetting av et ”styrkprosjekt”. </a:t>
            </a:r>
          </a:p>
          <a:p>
            <a:r>
              <a:rPr lang="nb-NO" dirty="0" smtClean="0"/>
              <a:t> Målet er å utvikle metoder for å jobbe oppsøkende mot ungdom og gjennomføre tidlig intervensjon.</a:t>
            </a:r>
          </a:p>
          <a:p>
            <a:r>
              <a:rPr lang="nb-NO" dirty="0" smtClean="0"/>
              <a:t>Videre er det et mål å heve kompetansen hos tjenesteutøverne i Stjørdal. </a:t>
            </a:r>
          </a:p>
          <a:p>
            <a:r>
              <a:rPr lang="nb-NO" dirty="0" smtClean="0"/>
              <a:t>Det er behov for en videre  kartlegging og oppfølging av situasjonen </a:t>
            </a:r>
          </a:p>
          <a:p>
            <a:r>
              <a:rPr lang="nb-NO" dirty="0" smtClean="0"/>
              <a:t>Det behov for en dialog om videre kartlegging av samarbeidsstrukturene og utvikling av disse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42C0-135F-4FFE-BE75-8D01D2B1B00B}" type="slidenum">
              <a:rPr lang="nb-NO" smtClean="0"/>
              <a:pPr/>
              <a:t>15</a:t>
            </a:fld>
            <a:endParaRPr lang="nb-NO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Avslutning forts.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4857403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nb-NO" dirty="0" smtClean="0"/>
              <a:t>Situasjonen handler ikke bare om problemer blant ungdommer, men også om voksnes/foreldres holdninger og atferd. </a:t>
            </a:r>
          </a:p>
          <a:p>
            <a:pPr marL="0" lvl="0" indent="0">
              <a:buNone/>
            </a:pPr>
            <a:r>
              <a:rPr lang="nb-NO" dirty="0" smtClean="0"/>
              <a:t>Det har kommet fram at enkelte ungdommer får hjemmebrent fra foreldre…..</a:t>
            </a:r>
          </a:p>
          <a:p>
            <a:pPr marL="0" lvl="0" indent="0">
              <a:buNone/>
            </a:pPr>
            <a:r>
              <a:rPr lang="nb-NO" dirty="0" smtClean="0"/>
              <a:t>Samtidig  er det et stort engasjement blant mange foreldre for å motvirke den negative utviklingen.</a:t>
            </a:r>
          </a:p>
          <a:p>
            <a:pPr marL="0" lvl="0" indent="0">
              <a:buNone/>
            </a:pPr>
            <a:r>
              <a:rPr lang="nb-NO" dirty="0" smtClean="0"/>
              <a:t>Jfr.  folkemøtet om rus blant ungdom på Rica i juni 2010. Dette viser at det er et stort potensial for samarbeid.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42C0-135F-4FFE-BE75-8D01D2B1B00B}" type="slidenum">
              <a:rPr lang="nb-NO" smtClean="0"/>
              <a:pPr/>
              <a:t>16</a:t>
            </a:fld>
            <a:endParaRPr lang="nb-NO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Bakgrunn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79512" y="1412776"/>
            <a:ext cx="8686800" cy="4713387"/>
          </a:xfrm>
        </p:spPr>
        <p:txBody>
          <a:bodyPr/>
          <a:lstStyle/>
          <a:p>
            <a:r>
              <a:rPr lang="nb-NO" dirty="0" smtClean="0"/>
              <a:t>Stjørdal er en kommune i stor vekst og utvikling. </a:t>
            </a:r>
          </a:p>
          <a:p>
            <a:r>
              <a:rPr lang="nb-NO" dirty="0" smtClean="0"/>
              <a:t>Store utfordringer på mange områder  - også tjenester og tiltak i ulike befolkningsgrupper. </a:t>
            </a:r>
          </a:p>
          <a:p>
            <a:r>
              <a:rPr lang="nb-NO" dirty="0" smtClean="0"/>
              <a:t>Sterkt behov for utvikling av et mer systematisk tiltaksapparat for utsatt ungdom.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42C0-135F-4FFE-BE75-8D01D2B1B00B}" type="slidenum">
              <a:rPr lang="nb-NO" smtClean="0"/>
              <a:pPr/>
              <a:t>2</a:t>
            </a:fld>
            <a:endParaRPr lang="nb-NO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Deltakere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-69850">
              <a:buNone/>
            </a:pPr>
            <a:r>
              <a:rPr lang="nb-NO" dirty="0" smtClean="0"/>
              <a:t>En rekke instanser har vært involvert rundt prosjektet i Stjørdal, på ulike tidspunkter i prosessen</a:t>
            </a:r>
          </a:p>
          <a:p>
            <a:pPr lvl="1"/>
            <a:r>
              <a:rPr lang="nb-NO" dirty="0" smtClean="0"/>
              <a:t>Oppfølgingstjenesten</a:t>
            </a:r>
          </a:p>
          <a:p>
            <a:pPr lvl="1"/>
            <a:r>
              <a:rPr lang="nb-NO" dirty="0" smtClean="0"/>
              <a:t>NAV</a:t>
            </a:r>
          </a:p>
          <a:p>
            <a:pPr lvl="1"/>
            <a:r>
              <a:rPr lang="nb-NO" dirty="0" smtClean="0"/>
              <a:t>Ungdomskontakten</a:t>
            </a:r>
          </a:p>
          <a:p>
            <a:pPr lvl="1"/>
            <a:r>
              <a:rPr lang="nb-NO" dirty="0" smtClean="0"/>
              <a:t>Politiet</a:t>
            </a:r>
          </a:p>
          <a:p>
            <a:pPr lvl="1"/>
            <a:r>
              <a:rPr lang="nb-NO" dirty="0" smtClean="0"/>
              <a:t>KAT/FIDES (kommunal arbeidstrening bedrift)</a:t>
            </a:r>
          </a:p>
          <a:p>
            <a:pPr lvl="1"/>
            <a:r>
              <a:rPr lang="nb-NO" dirty="0" smtClean="0"/>
              <a:t>De videregående skolene</a:t>
            </a:r>
          </a:p>
          <a:p>
            <a:pPr>
              <a:buNone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42C0-135F-4FFE-BE75-8D01D2B1B00B}" type="slidenum">
              <a:rPr lang="nb-NO" smtClean="0"/>
              <a:pPr/>
              <a:t>3</a:t>
            </a:fld>
            <a:endParaRPr lang="nb-NO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b="1" dirty="0" smtClean="0"/>
              <a:t>Mål for prosjektet</a:t>
            </a:r>
            <a:r>
              <a:rPr lang="nb-NO" dirty="0" smtClean="0"/>
              <a:t/>
            </a:r>
            <a:br>
              <a:rPr lang="nb-NO" dirty="0" smtClean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196752"/>
            <a:ext cx="8507288" cy="4929411"/>
          </a:xfrm>
        </p:spPr>
        <p:txBody>
          <a:bodyPr>
            <a:normAutofit lnSpcReduction="10000"/>
          </a:bodyPr>
          <a:lstStyle/>
          <a:p>
            <a:r>
              <a:rPr lang="nb-NO" dirty="0" smtClean="0"/>
              <a:t>Hensikten for Stjørdal kommune med å engasjere seg i dette prosjektet var å delta i et evaluerings- og utviklingsprosjekt spesielt retta mot ungdom med psykososiale vansker/problemer</a:t>
            </a:r>
          </a:p>
          <a:p>
            <a:pPr>
              <a:buNone/>
            </a:pPr>
            <a:endParaRPr lang="nb-NO" dirty="0" smtClean="0"/>
          </a:p>
          <a:p>
            <a:r>
              <a:rPr lang="nb-NO" dirty="0" smtClean="0"/>
              <a:t>Målet har vært å skaffe seg en bedre oversikt over situasjonen og å få til en bedre samordning og kompetanseutvikling i forhold til tiltakene som finnes i Stjørdal overfor utsatt ungdom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42C0-135F-4FFE-BE75-8D01D2B1B00B}" type="slidenum">
              <a:rPr lang="nb-NO" smtClean="0"/>
              <a:pPr/>
              <a:t>4</a:t>
            </a:fld>
            <a:endParaRPr lang="nb-NO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Teoretiske perspektiver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525658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b-NO" dirty="0" smtClean="0"/>
              <a:t>Så vidt vi har kunnet avdekke har det ikke pågått en aktiv faglig debatt. Det er likevel ikke riktig å hevde faglig tenkning og refleksjoner rund ulike tilnærminger har vært fraværende.</a:t>
            </a:r>
          </a:p>
          <a:p>
            <a:pPr marL="0" indent="0">
              <a:buNone/>
            </a:pPr>
            <a:r>
              <a:rPr lang="nb-NO" dirty="0" smtClean="0"/>
              <a:t>Aktuelle vinklinger er</a:t>
            </a:r>
            <a:r>
              <a:rPr lang="nb-NO" dirty="0" smtClean="0">
                <a:hlinkClick r:id="rId3"/>
              </a:rPr>
              <a:t>:</a:t>
            </a:r>
          </a:p>
          <a:p>
            <a:pPr marL="0" indent="0"/>
            <a:r>
              <a:rPr lang="nb-NO" dirty="0" smtClean="0">
                <a:hlinkClick r:id="rId3"/>
              </a:rPr>
              <a:t>Recovery</a:t>
            </a:r>
            <a:endParaRPr lang="nb-NO" dirty="0" smtClean="0"/>
          </a:p>
          <a:p>
            <a:pPr marL="0" indent="0"/>
            <a:r>
              <a:rPr lang="nb-NO" dirty="0" smtClean="0">
                <a:hlinkClick r:id="rId4"/>
              </a:rPr>
              <a:t>Marginalisering</a:t>
            </a:r>
            <a:r>
              <a:rPr lang="nb-NO" dirty="0" smtClean="0"/>
              <a:t> vs. </a:t>
            </a:r>
            <a:r>
              <a:rPr lang="nb-NO" dirty="0" smtClean="0">
                <a:hlinkClick r:id="rId5"/>
              </a:rPr>
              <a:t>Sosial integrering </a:t>
            </a:r>
            <a:endParaRPr lang="nb-NO" dirty="0" smtClean="0"/>
          </a:p>
          <a:p>
            <a:pPr marL="0" indent="0"/>
            <a:r>
              <a:rPr lang="nb-NO" dirty="0" smtClean="0">
                <a:hlinkClick r:id="rId6"/>
              </a:rPr>
              <a:t>Case Management</a:t>
            </a:r>
            <a:endParaRPr lang="nb-NO" dirty="0" smtClean="0"/>
          </a:p>
          <a:p>
            <a:pPr marL="0" indent="0"/>
            <a:r>
              <a:rPr lang="nb-NO" dirty="0" smtClean="0">
                <a:hlinkClick r:id="rId7"/>
              </a:rPr>
              <a:t>Resilence</a:t>
            </a:r>
            <a:endParaRPr lang="nb-NO" dirty="0" smtClean="0"/>
          </a:p>
          <a:p>
            <a:pPr marL="0" indent="0"/>
            <a:r>
              <a:rPr lang="nb-NO" dirty="0" smtClean="0">
                <a:hlinkClick r:id="rId8"/>
              </a:rPr>
              <a:t>Salutugunese</a:t>
            </a:r>
            <a:endParaRPr lang="nb-NO" dirty="0" smtClean="0"/>
          </a:p>
          <a:p>
            <a:pPr marL="0" indent="0"/>
            <a:r>
              <a:rPr lang="nb-NO" dirty="0" smtClean="0">
                <a:hlinkClick r:id="rId9"/>
              </a:rPr>
              <a:t>Positiv psykologi</a:t>
            </a:r>
            <a:endParaRPr lang="nb-NO" dirty="0" smtClean="0"/>
          </a:p>
          <a:p>
            <a:pPr marL="0" indent="0"/>
            <a:r>
              <a:rPr lang="nb-NO" dirty="0" smtClean="0">
                <a:hlinkClick r:id="rId10"/>
              </a:rPr>
              <a:t>Tiltaksarbeid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42C0-135F-4FFE-BE75-8D01D2B1B00B}" type="slidenum">
              <a:rPr lang="nb-NO" smtClean="0"/>
              <a:pPr/>
              <a:t>5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Arbeidsform-metode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 fontScale="92500" lnSpcReduction="20000"/>
          </a:bodyPr>
          <a:lstStyle/>
          <a:p>
            <a:r>
              <a:rPr lang="nb-NO" dirty="0" smtClean="0"/>
              <a:t>Det ble foretatt kvalitative intervjuer av ungdommer med ca. 20 ungdommer. Ungdommene var på litt ulik alder fra 16/17 og opptil 24/25 år. </a:t>
            </a:r>
          </a:p>
          <a:p>
            <a:r>
              <a:rPr lang="nb-NO" dirty="0" smtClean="0"/>
              <a:t>Det ble gjennomført intervjuer med sosialarbeidere, helsearbeidere, politi og saksbehandlere i NAV for å kartlegge situasjonen mht. sosiale og psykiske problemer i Stjørdal, med spesielt vekt på ungdom og rus. </a:t>
            </a:r>
          </a:p>
          <a:p>
            <a:r>
              <a:rPr lang="nb-NO" dirty="0" smtClean="0"/>
              <a:t>Det ble gjennomført en rekke fokusgruppemøter blant personale og blant ungdommer.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42C0-135F-4FFE-BE75-8D01D2B1B00B}" type="slidenum">
              <a:rPr lang="nb-NO" smtClean="0"/>
              <a:pPr/>
              <a:t>6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Arbeidsform….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 smtClean="0"/>
              <a:t>Det viste seg at fokusgrupper har vært lite egnet for å avdekke problemer knyttet til rus og kriminalitet, mens individuelle og ”anonyme” intervjuer fungerte langt bedre. 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42C0-135F-4FFE-BE75-8D01D2B1B00B}" type="slidenum">
              <a:rPr lang="nb-NO" smtClean="0"/>
              <a:pPr/>
              <a:t>7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Sentrale problemstillinger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471338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b-NO" dirty="0" smtClean="0"/>
              <a:t>Hva er den reelle situasjonen for marginalisert unge mht. rus, psykiske problemer, arbeid, skole?</a:t>
            </a:r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Hvordan fungerer tiltakene overfor brukerne?</a:t>
            </a:r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Hvordan fungerer samordningen mellom ulike instanser?</a:t>
            </a:r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Hva bør man gjøre for å videreutvikle tiltakene?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42C0-135F-4FFE-BE75-8D01D2B1B00B}" type="slidenum">
              <a:rPr lang="nb-NO" smtClean="0"/>
              <a:pPr/>
              <a:t>8</a:t>
            </a:fld>
            <a:endParaRPr lang="nb-NO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Resultater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20000"/>
          </a:bodyPr>
          <a:lstStyle/>
          <a:p>
            <a:r>
              <a:rPr lang="nb-NO" dirty="0" smtClean="0"/>
              <a:t>Det er avdekket et stort behov for tiltak for marginalisert ungdom i Stjørdal. </a:t>
            </a:r>
          </a:p>
          <a:p>
            <a:pPr lvl="0"/>
            <a:r>
              <a:rPr lang="nb-NO" dirty="0" smtClean="0"/>
              <a:t>Steroid bruk</a:t>
            </a:r>
          </a:p>
          <a:p>
            <a:pPr lvl="0"/>
            <a:r>
              <a:rPr lang="nb-NO" dirty="0" smtClean="0"/>
              <a:t>Hjemmebrent</a:t>
            </a:r>
          </a:p>
          <a:p>
            <a:pPr lvl="0"/>
            <a:r>
              <a:rPr lang="nb-NO" dirty="0" smtClean="0"/>
              <a:t>Ulike narkotiske rusmidler</a:t>
            </a:r>
          </a:p>
          <a:p>
            <a:pPr lvl="0"/>
            <a:r>
              <a:rPr lang="nb-NO" dirty="0" smtClean="0"/>
              <a:t>Ungdomsmiljøet er fragmentert i ulike miljøer som ofte ikke har så god kjennskap til hverandre</a:t>
            </a:r>
          </a:p>
          <a:p>
            <a:pPr lvl="0"/>
            <a:r>
              <a:rPr lang="nb-NO" dirty="0" smtClean="0"/>
              <a:t>Det er avdekket behov for mer samordning overfor ungdom som har vært til behandling for rus, psykiske problemer og vært innsatt for lovbrudd.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42C0-135F-4FFE-BE75-8D01D2B1B00B}" type="slidenum">
              <a:rPr lang="nb-NO" smtClean="0"/>
              <a:pPr/>
              <a:t>9</a:t>
            </a:fld>
            <a:endParaRPr lang="nb-NO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1306</TotalTime>
  <Words>865</Words>
  <Application>Microsoft Office PowerPoint</Application>
  <PresentationFormat>Bildspel på skärmen (4:3)</PresentationFormat>
  <Paragraphs>123</Paragraphs>
  <Slides>16</Slides>
  <Notes>16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16</vt:i4>
      </vt:variant>
    </vt:vector>
  </HeadingPairs>
  <TitlesOfParts>
    <vt:vector size="17" baseType="lpstr">
      <vt:lpstr>Office-tema</vt:lpstr>
      <vt:lpstr>Tiltak for utsatt ungdom i Stjørdal</vt:lpstr>
      <vt:lpstr>Bakgrunn</vt:lpstr>
      <vt:lpstr>Deltakere</vt:lpstr>
      <vt:lpstr>Mål for prosjektet </vt:lpstr>
      <vt:lpstr>Teoretiske perspektiver</vt:lpstr>
      <vt:lpstr>Arbeidsform-metode</vt:lpstr>
      <vt:lpstr>Arbeidsform….</vt:lpstr>
      <vt:lpstr>Sentrale problemstillinger</vt:lpstr>
      <vt:lpstr>Resultater</vt:lpstr>
      <vt:lpstr>Erfaringer med hjelpeapparatet</vt:lpstr>
      <vt:lpstr>Resultater……</vt:lpstr>
      <vt:lpstr>Sitater fra intervjuer med ungdom</vt:lpstr>
      <vt:lpstr>Situasjonen er ikke entydig</vt:lpstr>
      <vt:lpstr>Noen øvrige sitater</vt:lpstr>
      <vt:lpstr>Avslutning</vt:lpstr>
      <vt:lpstr>Avslutning forts.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Alternative arbeidsformer og, aktuelle tiltak og tilnærminger for inkludering av mennesker med psykiske lidelser i arbeidslivet</dc:title>
  <dc:creator>kjj</dc:creator>
  <cp:lastModifiedBy>horsal.autologon</cp:lastModifiedBy>
  <cp:revision>57</cp:revision>
  <dcterms:created xsi:type="dcterms:W3CDTF">2011-09-02T11:12:53Z</dcterms:created>
  <dcterms:modified xsi:type="dcterms:W3CDTF">2011-10-27T12:03:45Z</dcterms:modified>
</cp:coreProperties>
</file>